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4534"/>
    <a:srgbClr val="EADECD"/>
    <a:srgbClr val="454F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EF57E-167D-42EA-B96D-8A7B9D442899}" type="datetimeFigureOut">
              <a:rPr lang="it-IT" smtClean="0"/>
              <a:t>15/04/2012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8F3D-F3F3-44EF-8382-662B9CDF97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8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EF57E-167D-42EA-B96D-8A7B9D442899}" type="datetimeFigureOut">
              <a:rPr lang="it-IT" smtClean="0"/>
              <a:t>15/04/2012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8F3D-F3F3-44EF-8382-662B9CDF97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252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EF57E-167D-42EA-B96D-8A7B9D442899}" type="datetimeFigureOut">
              <a:rPr lang="it-IT" smtClean="0"/>
              <a:t>15/04/2012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8F3D-F3F3-44EF-8382-662B9CDF97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6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EF57E-167D-42EA-B96D-8A7B9D442899}" type="datetimeFigureOut">
              <a:rPr lang="it-IT" smtClean="0"/>
              <a:t>15/04/2012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8F3D-F3F3-44EF-8382-662B9CDF97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51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EF57E-167D-42EA-B96D-8A7B9D442899}" type="datetimeFigureOut">
              <a:rPr lang="it-IT" smtClean="0"/>
              <a:t>15/04/2012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8F3D-F3F3-44EF-8382-662B9CDF97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42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EF57E-167D-42EA-B96D-8A7B9D442899}" type="datetimeFigureOut">
              <a:rPr lang="it-IT" smtClean="0"/>
              <a:t>15/04/2012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8F3D-F3F3-44EF-8382-662B9CDF97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090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EF57E-167D-42EA-B96D-8A7B9D442899}" type="datetimeFigureOut">
              <a:rPr lang="it-IT" smtClean="0"/>
              <a:t>15/04/2012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8F3D-F3F3-44EF-8382-662B9CDF97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937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EF57E-167D-42EA-B96D-8A7B9D442899}" type="datetimeFigureOut">
              <a:rPr lang="it-IT" smtClean="0"/>
              <a:t>15/04/2012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8F3D-F3F3-44EF-8382-662B9CDF97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82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EF57E-167D-42EA-B96D-8A7B9D442899}" type="datetimeFigureOut">
              <a:rPr lang="it-IT" smtClean="0"/>
              <a:t>15/04/2012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8F3D-F3F3-44EF-8382-662B9CDF97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35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EF57E-167D-42EA-B96D-8A7B9D442899}" type="datetimeFigureOut">
              <a:rPr lang="it-IT" smtClean="0"/>
              <a:t>15/04/2012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8F3D-F3F3-44EF-8382-662B9CDF97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3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EF57E-167D-42EA-B96D-8A7B9D442899}" type="datetimeFigureOut">
              <a:rPr lang="it-IT" smtClean="0"/>
              <a:t>15/04/2012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8F3D-F3F3-44EF-8382-662B9CDF97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15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EF57E-167D-42EA-B96D-8A7B9D442899}" type="datetimeFigureOut">
              <a:rPr lang="it-IT" smtClean="0"/>
              <a:t>15/04/2012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08F3D-F3F3-44EF-8382-662B9CDF97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36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123728" y="2564904"/>
            <a:ext cx="1224136" cy="1224136"/>
          </a:xfrm>
          <a:prstGeom prst="ellipse">
            <a:avLst/>
          </a:prstGeom>
          <a:solidFill>
            <a:srgbClr val="EADECD"/>
          </a:solidFill>
          <a:ln w="76200">
            <a:solidFill>
              <a:srgbClr val="454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278135" y="2534460"/>
            <a:ext cx="917239" cy="132343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8000" b="1" dirty="0" smtClean="0">
                <a:solidFill>
                  <a:srgbClr val="454F34"/>
                </a:solidFill>
                <a:latin typeface="Copperplate Gothic Bold" pitchFamily="34" charset="0"/>
              </a:rPr>
              <a:t>3</a:t>
            </a:r>
            <a:endParaRPr lang="it-IT" sz="8000" b="1" dirty="0">
              <a:solidFill>
                <a:srgbClr val="4F4534"/>
              </a:solidFill>
              <a:latin typeface="Copperplate Gothic Bold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 flipH="1">
            <a:off x="6020186" y="57398"/>
            <a:ext cx="3098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 smtClean="0">
                <a:solidFill>
                  <a:srgbClr val="4F4534"/>
                </a:solidFill>
                <a:latin typeface="Copperplate Gothic Bold" pitchFamily="34" charset="0"/>
              </a:rPr>
              <a:t>Genova</a:t>
            </a:r>
            <a:endParaRPr lang="it-IT" sz="5400" dirty="0">
              <a:solidFill>
                <a:srgbClr val="4F4534"/>
              </a:solidFill>
              <a:latin typeface="Copperplate Gothic Bold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 flipH="1">
            <a:off x="5471443" y="2746085"/>
            <a:ext cx="29326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rgbClr val="4F4534"/>
                </a:solidFill>
                <a:latin typeface="Copperplate Gothic Bold" pitchFamily="34" charset="0"/>
              </a:rPr>
              <a:t>Pedemonte</a:t>
            </a:r>
          </a:p>
          <a:p>
            <a:pPr algn="ctr"/>
            <a:r>
              <a:rPr lang="it-IT" dirty="0" smtClean="0">
                <a:solidFill>
                  <a:srgbClr val="4F4534"/>
                </a:solidFill>
                <a:latin typeface="Copperplate Gothic Bold" pitchFamily="34" charset="0"/>
              </a:rPr>
              <a:t>Di serra Riccò</a:t>
            </a:r>
            <a:endParaRPr lang="it-IT" dirty="0">
              <a:solidFill>
                <a:srgbClr val="4F4534"/>
              </a:solidFill>
              <a:latin typeface="Copperplate Gothic Bold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 flipH="1">
            <a:off x="4686837" y="1436495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rgbClr val="4F4534"/>
                </a:solidFill>
                <a:latin typeface="Copperplate Gothic Bold" pitchFamily="34" charset="0"/>
              </a:rPr>
              <a:t>Passo della bocchetta</a:t>
            </a:r>
            <a:endParaRPr lang="it-IT" sz="3600" dirty="0">
              <a:solidFill>
                <a:srgbClr val="4F4534"/>
              </a:solidFill>
              <a:latin typeface="Copperplate Gothic Bold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 flipH="1">
            <a:off x="261480" y="1826574"/>
            <a:ext cx="4033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4F4534"/>
                </a:solidFill>
                <a:latin typeface="Copperplate Gothic Bold" pitchFamily="34" charset="0"/>
              </a:rPr>
              <a:t>Serra Riccò</a:t>
            </a:r>
            <a:endParaRPr lang="it-IT" sz="4000" dirty="0">
              <a:solidFill>
                <a:srgbClr val="4F4534"/>
              </a:solidFill>
              <a:latin typeface="Copperplate Gothic Bold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 flipH="1">
            <a:off x="5254556" y="3435097"/>
            <a:ext cx="3366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4F4534"/>
                </a:solidFill>
                <a:latin typeface="Copperplate Gothic Bold" pitchFamily="34" charset="0"/>
              </a:rPr>
              <a:t>Langasco</a:t>
            </a:r>
            <a:endParaRPr lang="it-IT" sz="4000" dirty="0">
              <a:solidFill>
                <a:srgbClr val="4F4534"/>
              </a:solidFill>
              <a:latin typeface="Copperplate Gothic Bold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 flipH="1">
            <a:off x="307344" y="1682717"/>
            <a:ext cx="4311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4F4534"/>
                </a:solidFill>
                <a:latin typeface="Copperplate Gothic Bold" pitchFamily="34" charset="0"/>
              </a:rPr>
              <a:t>Campomorone</a:t>
            </a:r>
            <a:endParaRPr lang="it-IT" sz="4000" dirty="0">
              <a:solidFill>
                <a:srgbClr val="4F4534"/>
              </a:solidFill>
              <a:latin typeface="Copperplate Gothic Bold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 flipH="1">
            <a:off x="242066" y="3503956"/>
            <a:ext cx="4795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4F4534"/>
                </a:solidFill>
                <a:latin typeface="Copperplate Gothic Bold" pitchFamily="34" charset="0"/>
              </a:rPr>
              <a:t>Torrente Verde</a:t>
            </a:r>
            <a:endParaRPr lang="it-IT" sz="4000" dirty="0">
              <a:solidFill>
                <a:srgbClr val="4F4534"/>
              </a:solidFill>
              <a:latin typeface="Copperplate Gothic Bold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 flipH="1">
            <a:off x="253452" y="57398"/>
            <a:ext cx="4795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4F4534"/>
                </a:solidFill>
                <a:latin typeface="Copperplate Gothic Bold" pitchFamily="34" charset="0"/>
              </a:rPr>
              <a:t>Torrente Ricò</a:t>
            </a:r>
            <a:endParaRPr lang="it-IT" sz="4000" dirty="0">
              <a:solidFill>
                <a:srgbClr val="4F4534"/>
              </a:solidFill>
              <a:latin typeface="Copperplate Gothic Bold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 flipH="1">
            <a:off x="253452" y="980728"/>
            <a:ext cx="6467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4F4534"/>
                </a:solidFill>
                <a:latin typeface="Copperplate Gothic Bold" pitchFamily="34" charset="0"/>
              </a:rPr>
              <a:t>Torrente </a:t>
            </a:r>
            <a:r>
              <a:rPr lang="it-IT" sz="4000" dirty="0" err="1" smtClean="0">
                <a:solidFill>
                  <a:srgbClr val="4F4534"/>
                </a:solidFill>
                <a:latin typeface="Copperplate Gothic Bold" pitchFamily="34" charset="0"/>
              </a:rPr>
              <a:t>Polcevera</a:t>
            </a:r>
            <a:endParaRPr lang="it-IT" sz="4000" dirty="0">
              <a:solidFill>
                <a:srgbClr val="4F4534"/>
              </a:solidFill>
              <a:latin typeface="Copperplate Gothic Bold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 flipH="1">
            <a:off x="1401639" y="6021288"/>
            <a:ext cx="4795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4F4534"/>
                </a:solidFill>
                <a:latin typeface="Copperplate Gothic Bold" pitchFamily="34" charset="0"/>
              </a:rPr>
              <a:t>Torrente Secca</a:t>
            </a:r>
            <a:endParaRPr lang="it-IT" sz="4000" dirty="0">
              <a:solidFill>
                <a:srgbClr val="4F4534"/>
              </a:solidFill>
              <a:latin typeface="Copperplate Gothic Bold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 flipH="1">
            <a:off x="2969942" y="4437112"/>
            <a:ext cx="33663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4F4534"/>
                </a:solidFill>
                <a:latin typeface="Copperplate Gothic Bold" pitchFamily="34" charset="0"/>
              </a:rPr>
              <a:t>Piani di </a:t>
            </a:r>
            <a:r>
              <a:rPr lang="it-IT" sz="4000" dirty="0" err="1" smtClean="0">
                <a:solidFill>
                  <a:srgbClr val="4F4534"/>
                </a:solidFill>
                <a:latin typeface="Copperplate Gothic Bold" pitchFamily="34" charset="0"/>
              </a:rPr>
              <a:t>Praglia</a:t>
            </a:r>
            <a:endParaRPr lang="it-IT" sz="4000" dirty="0">
              <a:solidFill>
                <a:srgbClr val="4F4534"/>
              </a:solidFill>
              <a:latin typeface="Copperplate Goth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956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 flipH="1">
            <a:off x="179512" y="764704"/>
            <a:ext cx="4536506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4F4534"/>
                </a:solidFill>
                <a:latin typeface="Copperplate Gothic Bold" pitchFamily="34" charset="0"/>
              </a:rPr>
              <a:t>Il ritrovamento</a:t>
            </a:r>
          </a:p>
          <a:p>
            <a:r>
              <a:rPr lang="it-IT" sz="2400" dirty="0" smtClean="0">
                <a:solidFill>
                  <a:srgbClr val="4F4534"/>
                </a:solidFill>
                <a:latin typeface="Copperplate Gothic Bold" pitchFamily="34" charset="0"/>
              </a:rPr>
              <a:t>Le strade</a:t>
            </a:r>
          </a:p>
          <a:p>
            <a:r>
              <a:rPr lang="it-IT" sz="2400" dirty="0" smtClean="0">
                <a:solidFill>
                  <a:srgbClr val="4F4534"/>
                </a:solidFill>
                <a:latin typeface="Copperplate Gothic Bold" pitchFamily="34" charset="0"/>
              </a:rPr>
              <a:t>Le controversie</a:t>
            </a:r>
          </a:p>
          <a:p>
            <a:r>
              <a:rPr lang="it-IT" sz="2400" dirty="0" smtClean="0">
                <a:solidFill>
                  <a:srgbClr val="4F4534"/>
                </a:solidFill>
                <a:latin typeface="Copperplate Gothic Bold" pitchFamily="34" charset="0"/>
              </a:rPr>
              <a:t>Le terre private</a:t>
            </a:r>
          </a:p>
          <a:p>
            <a:r>
              <a:rPr lang="it-IT" sz="2400" dirty="0" smtClean="0">
                <a:solidFill>
                  <a:srgbClr val="4F4534"/>
                </a:solidFill>
                <a:latin typeface="Copperplate Gothic Bold" pitchFamily="34" charset="0"/>
              </a:rPr>
              <a:t>Le terre pubbliche</a:t>
            </a:r>
          </a:p>
          <a:p>
            <a:r>
              <a:rPr lang="it-IT" sz="2400" dirty="0" smtClean="0">
                <a:solidFill>
                  <a:srgbClr val="4F4534"/>
                </a:solidFill>
                <a:latin typeface="Copperplate Gothic Bold" pitchFamily="34" charset="0"/>
              </a:rPr>
              <a:t>I confini e i termini</a:t>
            </a:r>
          </a:p>
          <a:p>
            <a:r>
              <a:rPr lang="it-IT" sz="2400" dirty="0" smtClean="0">
                <a:solidFill>
                  <a:srgbClr val="4F4534"/>
                </a:solidFill>
                <a:latin typeface="Copperplate Gothic Bold" pitchFamily="34" charset="0"/>
              </a:rPr>
              <a:t>La via Postumia</a:t>
            </a:r>
          </a:p>
          <a:p>
            <a:r>
              <a:rPr lang="it-IT" sz="2400" dirty="0" smtClean="0">
                <a:solidFill>
                  <a:srgbClr val="4F4534"/>
                </a:solidFill>
                <a:latin typeface="Copperplate Gothic Bold" pitchFamily="34" charset="0"/>
              </a:rPr>
              <a:t>I toponimi</a:t>
            </a:r>
          </a:p>
          <a:p>
            <a:r>
              <a:rPr lang="it-IT" sz="2400" dirty="0" smtClean="0">
                <a:solidFill>
                  <a:srgbClr val="4F4534"/>
                </a:solidFill>
                <a:latin typeface="Copperplate Gothic Bold" pitchFamily="34" charset="0"/>
              </a:rPr>
              <a:t>Il territorio dei </a:t>
            </a:r>
            <a:r>
              <a:rPr lang="it-IT" sz="2400" dirty="0" err="1" smtClean="0">
                <a:solidFill>
                  <a:srgbClr val="4F4534"/>
                </a:solidFill>
                <a:latin typeface="Copperplate Gothic Bold" pitchFamily="34" charset="0"/>
              </a:rPr>
              <a:t>Langati</a:t>
            </a:r>
            <a:endParaRPr lang="it-IT" sz="2400" dirty="0" smtClean="0">
              <a:solidFill>
                <a:srgbClr val="4F4534"/>
              </a:solidFill>
              <a:latin typeface="Copperplate Gothic Bold" pitchFamily="34" charset="0"/>
            </a:endParaRPr>
          </a:p>
          <a:p>
            <a:r>
              <a:rPr lang="it-IT" sz="2400" dirty="0" smtClean="0">
                <a:solidFill>
                  <a:srgbClr val="4F4534"/>
                </a:solidFill>
                <a:latin typeface="Copperplate Gothic Bold" pitchFamily="34" charset="0"/>
              </a:rPr>
              <a:t>L’agricoltura</a:t>
            </a:r>
          </a:p>
          <a:p>
            <a:r>
              <a:rPr lang="it-IT" sz="2400" dirty="0" smtClean="0">
                <a:solidFill>
                  <a:srgbClr val="4F4534"/>
                </a:solidFill>
                <a:latin typeface="Copperplate Gothic Bold" pitchFamily="34" charset="0"/>
              </a:rPr>
              <a:t>I prodotti</a:t>
            </a:r>
          </a:p>
          <a:p>
            <a:r>
              <a:rPr lang="it-IT" sz="2400" dirty="0" smtClean="0">
                <a:solidFill>
                  <a:srgbClr val="4F4534"/>
                </a:solidFill>
                <a:latin typeface="Copperplate Gothic Bold" pitchFamily="34" charset="0"/>
              </a:rPr>
              <a:t>Gli insediamenti</a:t>
            </a:r>
            <a:endParaRPr lang="it-IT" sz="2400" dirty="0">
              <a:solidFill>
                <a:srgbClr val="4F4534"/>
              </a:solidFill>
              <a:latin typeface="Copperplate Gothic Bold" pitchFamily="34" charset="0"/>
            </a:endParaRPr>
          </a:p>
        </p:txBody>
      </p:sp>
      <p:grpSp>
        <p:nvGrpSpPr>
          <p:cNvPr id="18" name="Gruppo 17"/>
          <p:cNvGrpSpPr/>
          <p:nvPr/>
        </p:nvGrpSpPr>
        <p:grpSpPr>
          <a:xfrm>
            <a:off x="5292077" y="260648"/>
            <a:ext cx="3314115" cy="5904656"/>
            <a:chOff x="5292077" y="260648"/>
            <a:chExt cx="3314115" cy="5904656"/>
          </a:xfrm>
        </p:grpSpPr>
        <p:sp>
          <p:nvSpPr>
            <p:cNvPr id="6" name="Rettangolo 5"/>
            <p:cNvSpPr/>
            <p:nvPr/>
          </p:nvSpPr>
          <p:spPr>
            <a:xfrm>
              <a:off x="5292078" y="260648"/>
              <a:ext cx="3314113" cy="369332"/>
            </a:xfrm>
            <a:prstGeom prst="rect">
              <a:avLst/>
            </a:prstGeom>
            <a:solidFill>
              <a:srgbClr val="EADECD"/>
            </a:solidFill>
            <a:ln>
              <a:solidFill>
                <a:srgbClr val="4F4534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rgbClr val="4F4534"/>
                  </a:solidFill>
                  <a:latin typeface="Copperplate Gothic Bold" pitchFamily="34" charset="0"/>
                </a:rPr>
                <a:t>Il ritrovamento</a:t>
              </a:r>
            </a:p>
          </p:txBody>
        </p:sp>
        <p:sp>
          <p:nvSpPr>
            <p:cNvPr id="7" name="Rettangolo 6"/>
            <p:cNvSpPr/>
            <p:nvPr/>
          </p:nvSpPr>
          <p:spPr>
            <a:xfrm>
              <a:off x="5292078" y="782380"/>
              <a:ext cx="3314114" cy="369332"/>
            </a:xfrm>
            <a:prstGeom prst="rect">
              <a:avLst/>
            </a:prstGeom>
            <a:solidFill>
              <a:srgbClr val="EADECD"/>
            </a:solidFill>
            <a:ln>
              <a:solidFill>
                <a:srgbClr val="4F4534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dirty="0" smtClean="0">
                  <a:solidFill>
                    <a:srgbClr val="4F4534"/>
                  </a:solidFill>
                  <a:latin typeface="Copperplate Gothic Bold" pitchFamily="34" charset="0"/>
                </a:rPr>
                <a:t>Le strade             </a:t>
              </a:r>
              <a:endParaRPr lang="it-IT" dirty="0">
                <a:solidFill>
                  <a:srgbClr val="4F4534"/>
                </a:solidFill>
                <a:latin typeface="Copperplate Gothic Bold" pitchFamily="34" charset="0"/>
              </a:endParaRPr>
            </a:p>
          </p:txBody>
        </p:sp>
        <p:sp>
          <p:nvSpPr>
            <p:cNvPr id="8" name="Rettangolo 7"/>
            <p:cNvSpPr/>
            <p:nvPr/>
          </p:nvSpPr>
          <p:spPr>
            <a:xfrm>
              <a:off x="5292078" y="1268760"/>
              <a:ext cx="3314114" cy="369332"/>
            </a:xfrm>
            <a:prstGeom prst="rect">
              <a:avLst/>
            </a:prstGeom>
            <a:solidFill>
              <a:srgbClr val="EADECD"/>
            </a:solidFill>
            <a:ln>
              <a:solidFill>
                <a:srgbClr val="4F4534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dirty="0" smtClean="0">
                  <a:solidFill>
                    <a:srgbClr val="4F4534"/>
                  </a:solidFill>
                  <a:latin typeface="Copperplate Gothic Bold" pitchFamily="34" charset="0"/>
                </a:rPr>
                <a:t>Le controversie</a:t>
              </a:r>
              <a:endParaRPr lang="it-IT" dirty="0">
                <a:solidFill>
                  <a:srgbClr val="4F4534"/>
                </a:solidFill>
                <a:latin typeface="Copperplate Gothic Bold" pitchFamily="34" charset="0"/>
              </a:endParaRPr>
            </a:p>
          </p:txBody>
        </p:sp>
        <p:sp>
          <p:nvSpPr>
            <p:cNvPr id="9" name="Rettangolo 8"/>
            <p:cNvSpPr/>
            <p:nvPr/>
          </p:nvSpPr>
          <p:spPr>
            <a:xfrm>
              <a:off x="5292080" y="1763524"/>
              <a:ext cx="3314109" cy="369332"/>
            </a:xfrm>
            <a:prstGeom prst="rect">
              <a:avLst/>
            </a:prstGeom>
            <a:solidFill>
              <a:srgbClr val="EADECD"/>
            </a:solidFill>
            <a:ln>
              <a:solidFill>
                <a:srgbClr val="4F4534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dirty="0" smtClean="0">
                  <a:solidFill>
                    <a:srgbClr val="4F4534"/>
                  </a:solidFill>
                  <a:latin typeface="Copperplate Gothic Bold" pitchFamily="34" charset="0"/>
                </a:rPr>
                <a:t>Le terre private</a:t>
              </a:r>
              <a:endParaRPr lang="it-IT" dirty="0">
                <a:solidFill>
                  <a:srgbClr val="4F4534"/>
                </a:solidFill>
                <a:latin typeface="Copperplate Gothic Bold" pitchFamily="34" charset="0"/>
              </a:endParaRPr>
            </a:p>
          </p:txBody>
        </p:sp>
        <p:sp>
          <p:nvSpPr>
            <p:cNvPr id="10" name="Rettangolo 9"/>
            <p:cNvSpPr/>
            <p:nvPr/>
          </p:nvSpPr>
          <p:spPr>
            <a:xfrm>
              <a:off x="5292080" y="2285256"/>
              <a:ext cx="3314110" cy="369332"/>
            </a:xfrm>
            <a:prstGeom prst="rect">
              <a:avLst/>
            </a:prstGeom>
            <a:solidFill>
              <a:srgbClr val="EADECD"/>
            </a:solidFill>
            <a:ln>
              <a:solidFill>
                <a:srgbClr val="4F4534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dirty="0" smtClean="0">
                  <a:solidFill>
                    <a:srgbClr val="4F4534"/>
                  </a:solidFill>
                  <a:latin typeface="Copperplate Gothic Bold" pitchFamily="34" charset="0"/>
                </a:rPr>
                <a:t>Le terre pubbliche      </a:t>
              </a:r>
              <a:endParaRPr lang="it-IT" dirty="0">
                <a:solidFill>
                  <a:srgbClr val="4F4534"/>
                </a:solidFill>
                <a:latin typeface="Copperplate Gothic Bold" pitchFamily="34" charset="0"/>
              </a:endParaRPr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5292079" y="2771636"/>
              <a:ext cx="3314111" cy="369332"/>
            </a:xfrm>
            <a:prstGeom prst="rect">
              <a:avLst/>
            </a:prstGeom>
            <a:solidFill>
              <a:srgbClr val="EADECD"/>
            </a:solidFill>
            <a:ln>
              <a:solidFill>
                <a:srgbClr val="4F4534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dirty="0" smtClean="0">
                  <a:solidFill>
                    <a:srgbClr val="4F4534"/>
                  </a:solidFill>
                  <a:latin typeface="Copperplate Gothic Bold" pitchFamily="34" charset="0"/>
                </a:rPr>
                <a:t>I confini e i termini</a:t>
              </a:r>
              <a:endParaRPr lang="it-IT" dirty="0">
                <a:solidFill>
                  <a:srgbClr val="4F4534"/>
                </a:solidFill>
                <a:latin typeface="Copperplate Gothic Bold" pitchFamily="34" charset="0"/>
              </a:endParaRP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5292080" y="3275692"/>
              <a:ext cx="3314111" cy="369332"/>
            </a:xfrm>
            <a:prstGeom prst="rect">
              <a:avLst/>
            </a:prstGeom>
            <a:solidFill>
              <a:srgbClr val="EADECD"/>
            </a:solidFill>
            <a:ln>
              <a:solidFill>
                <a:srgbClr val="4F4534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dirty="0" smtClean="0">
                  <a:solidFill>
                    <a:srgbClr val="4F4534"/>
                  </a:solidFill>
                  <a:latin typeface="Copperplate Gothic Bold" pitchFamily="34" charset="0"/>
                </a:rPr>
                <a:t>La via Postumia</a:t>
              </a:r>
              <a:endParaRPr lang="it-IT" dirty="0">
                <a:solidFill>
                  <a:srgbClr val="4F4534"/>
                </a:solidFill>
                <a:latin typeface="Copperplate Gothic Bold" pitchFamily="34" charset="0"/>
              </a:endParaRPr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5292080" y="3797424"/>
              <a:ext cx="3314112" cy="369332"/>
            </a:xfrm>
            <a:prstGeom prst="rect">
              <a:avLst/>
            </a:prstGeom>
            <a:solidFill>
              <a:srgbClr val="EADECD"/>
            </a:solidFill>
            <a:ln>
              <a:solidFill>
                <a:srgbClr val="4F4534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dirty="0" smtClean="0">
                  <a:solidFill>
                    <a:srgbClr val="4F4534"/>
                  </a:solidFill>
                  <a:latin typeface="Copperplate Gothic Bold" pitchFamily="34" charset="0"/>
                </a:rPr>
                <a:t>I toponimi             </a:t>
              </a:r>
              <a:endParaRPr lang="it-IT" dirty="0">
                <a:solidFill>
                  <a:srgbClr val="4F4534"/>
                </a:solidFill>
                <a:latin typeface="Copperplate Gothic Bold" pitchFamily="34" charset="0"/>
              </a:endParaRPr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5292080" y="4293096"/>
              <a:ext cx="3314112" cy="369332"/>
            </a:xfrm>
            <a:prstGeom prst="rect">
              <a:avLst/>
            </a:prstGeom>
            <a:solidFill>
              <a:srgbClr val="EADECD"/>
            </a:solidFill>
            <a:ln>
              <a:solidFill>
                <a:srgbClr val="4F4534"/>
              </a:solidFill>
            </a:ln>
          </p:spPr>
          <p:txBody>
            <a:bodyPr wrap="none">
              <a:spAutoFit/>
            </a:bodyPr>
            <a:lstStyle/>
            <a:p>
              <a:r>
                <a:rPr lang="it-IT" dirty="0" smtClean="0">
                  <a:solidFill>
                    <a:srgbClr val="4F4534"/>
                  </a:solidFill>
                  <a:latin typeface="Copperplate Gothic Bold" pitchFamily="34" charset="0"/>
                </a:rPr>
                <a:t>Il territorio dei </a:t>
              </a:r>
              <a:r>
                <a:rPr lang="it-IT" dirty="0" err="1" smtClean="0">
                  <a:solidFill>
                    <a:srgbClr val="4F4534"/>
                  </a:solidFill>
                  <a:latin typeface="Copperplate Gothic Bold" pitchFamily="34" charset="0"/>
                </a:rPr>
                <a:t>Langati</a:t>
              </a:r>
              <a:endParaRPr lang="it-IT" dirty="0">
                <a:solidFill>
                  <a:srgbClr val="4F4534"/>
                </a:solidFill>
                <a:latin typeface="Copperplate Gothic Bold" pitchFamily="34" charset="0"/>
              </a:endParaRPr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5292078" y="4797152"/>
              <a:ext cx="3314113" cy="369332"/>
            </a:xfrm>
            <a:prstGeom prst="rect">
              <a:avLst/>
            </a:prstGeom>
            <a:solidFill>
              <a:srgbClr val="EADECD"/>
            </a:solidFill>
            <a:ln>
              <a:solidFill>
                <a:srgbClr val="4F4534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dirty="0" smtClean="0">
                  <a:solidFill>
                    <a:srgbClr val="4F4534"/>
                  </a:solidFill>
                  <a:latin typeface="Copperplate Gothic Bold" pitchFamily="34" charset="0"/>
                </a:rPr>
                <a:t>L’agricoltura</a:t>
              </a:r>
              <a:endParaRPr lang="it-IT" dirty="0">
                <a:solidFill>
                  <a:srgbClr val="4F4534"/>
                </a:solidFill>
                <a:latin typeface="Copperplate Gothic Bold" pitchFamily="34" charset="0"/>
              </a:endParaRPr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5292078" y="5291916"/>
              <a:ext cx="3314114" cy="369332"/>
            </a:xfrm>
            <a:prstGeom prst="rect">
              <a:avLst/>
            </a:prstGeom>
            <a:solidFill>
              <a:srgbClr val="EADECD"/>
            </a:solidFill>
            <a:ln>
              <a:solidFill>
                <a:srgbClr val="4F4534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dirty="0" smtClean="0">
                  <a:solidFill>
                    <a:srgbClr val="4F4534"/>
                  </a:solidFill>
                  <a:latin typeface="Copperplate Gothic Bold" pitchFamily="34" charset="0"/>
                </a:rPr>
                <a:t>I prodotti</a:t>
              </a:r>
              <a:endParaRPr lang="it-IT" dirty="0">
                <a:solidFill>
                  <a:srgbClr val="4F4534"/>
                </a:solidFill>
                <a:latin typeface="Copperplate Gothic Bold" pitchFamily="34" charset="0"/>
              </a:endParaRPr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5292077" y="5795972"/>
              <a:ext cx="3314111" cy="369332"/>
            </a:xfrm>
            <a:prstGeom prst="rect">
              <a:avLst/>
            </a:prstGeom>
            <a:solidFill>
              <a:srgbClr val="EADECD"/>
            </a:solidFill>
            <a:ln>
              <a:solidFill>
                <a:srgbClr val="4F4534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dirty="0" smtClean="0">
                  <a:solidFill>
                    <a:srgbClr val="4F4534"/>
                  </a:solidFill>
                  <a:latin typeface="Copperplate Gothic Bold" pitchFamily="34" charset="0"/>
                </a:rPr>
                <a:t>Gli Insediamenti</a:t>
              </a:r>
              <a:endParaRPr lang="it-IT" dirty="0">
                <a:solidFill>
                  <a:srgbClr val="4F4534"/>
                </a:solidFill>
                <a:latin typeface="Copperplate Gothic Bold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07962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86</Words>
  <Application>Microsoft Office PowerPoint</Application>
  <PresentationFormat>Presentazione su schermo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</dc:creator>
  <cp:lastModifiedBy>dory</cp:lastModifiedBy>
  <cp:revision>15</cp:revision>
  <dcterms:created xsi:type="dcterms:W3CDTF">2012-04-05T15:18:37Z</dcterms:created>
  <dcterms:modified xsi:type="dcterms:W3CDTF">2012-04-15T19:27:26Z</dcterms:modified>
</cp:coreProperties>
</file>